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sldIdLst>
    <p:sldId id="256" r:id="rId3"/>
    <p:sldId id="260" r:id="rId4"/>
    <p:sldId id="286" r:id="rId5"/>
    <p:sldId id="264" r:id="rId6"/>
    <p:sldId id="312" r:id="rId7"/>
    <p:sldId id="268" r:id="rId8"/>
    <p:sldId id="306" r:id="rId9"/>
    <p:sldId id="308" r:id="rId10"/>
    <p:sldId id="307" r:id="rId11"/>
    <p:sldId id="309" r:id="rId12"/>
    <p:sldId id="311" r:id="rId13"/>
    <p:sldId id="310" r:id="rId14"/>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353" autoAdjust="0"/>
    <p:restoredTop sz="93699"/>
  </p:normalViewPr>
  <p:slideViewPr>
    <p:cSldViewPr snapToGrid="0" snapToObjects="1">
      <p:cViewPr varScale="1">
        <p:scale>
          <a:sx n="78" d="100"/>
          <a:sy n="78" d="100"/>
        </p:scale>
        <p:origin x="816" y="7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tableStyles" Target="tableStyles.xml"/><Relationship Id="rId3" Type="http://schemas.openxmlformats.org/officeDocument/2006/relationships/slide" Target="slides/slide1.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theme" Target="theme/theme1.xml"/><Relationship Id="rId2" Type="http://schemas.openxmlformats.org/officeDocument/2006/relationships/slideMaster" Target="slideMasters/slideMaster2.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5" Type="http://schemas.openxmlformats.org/officeDocument/2006/relationships/slide" Target="slides/slide3.xml"/><Relationship Id="rId15" Type="http://schemas.openxmlformats.org/officeDocument/2006/relationships/presProps" Target="presProps.xml"/><Relationship Id="rId10" Type="http://schemas.openxmlformats.org/officeDocument/2006/relationships/slide" Target="slides/slide8.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s>
</file>

<file path=ppt/media/image1.tiff>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schemeClr>
              </a:gs>
              <a:gs pos="0">
                <a:schemeClr val="accent3">
                  <a:lumMod val="75000"/>
                </a:schemeClr>
              </a:gs>
              <a:gs pos="72000">
                <a:schemeClr val="accent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charset="0"/>
              <a:buChar char="•"/>
              <a:defRPr sz="1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99300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70833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870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236616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753779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874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chemeClr val="accent1">
            <a:lumMod val="75000"/>
          </a:schemeClr>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107484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chemeClr val="accent2">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214790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chemeClr val="accent3">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595154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59593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6704846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35317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chemeClr val="accent5">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9887149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683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108987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10517571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38976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719506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959112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744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24741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1815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5768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204801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3" r:id="rId3"/>
    <p:sldLayoutId id="2147483694" r:id="rId4"/>
    <p:sldLayoutId id="2147483695" r:id="rId5"/>
    <p:sldLayoutId id="2147483696" r:id="rId6"/>
    <p:sldLayoutId id="2147483688" r:id="rId7"/>
    <p:sldLayoutId id="2147483697" r:id="rId8"/>
    <p:sldLayoutId id="2147483700" r:id="rId9"/>
    <p:sldLayoutId id="2147483701" r:id="rId10"/>
    <p:sldLayoutId id="2147483689" r:id="rId11"/>
    <p:sldLayoutId id="2147483687" r:id="rId12"/>
    <p:sldLayoutId id="2147483698" r:id="rId13"/>
    <p:sldLayoutId id="2147483699" r:id="rId14"/>
    <p:sldLayoutId id="2147483686" r:id="rId15"/>
    <p:sldLayoutId id="2147483690" r:id="rId16"/>
    <p:sldLayoutId id="2147483691" r:id="rId17"/>
    <p:sldLayoutId id="2147483692" r:id="rId18"/>
    <p:sldLayoutId id="2147483702" r:id="rId19"/>
    <p:sldLayoutId id="2147483703" r:id="rId20"/>
    <p:sldLayoutId id="2147483704" r:id="rId21"/>
    <p:sldLayoutId id="2147483685"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680" r:id="rId1"/>
    <p:sldLayoutId id="2147483682"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hyperlink" Target="http://office.msn.com.cn/" TargetMode="External"/><Relationship Id="rId1" Type="http://schemas.openxmlformats.org/officeDocument/2006/relationships/slideLayout" Target="../slideLayouts/slideLayout11.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6.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6.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7.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7.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7.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1502878" y="2491742"/>
            <a:ext cx="9407417" cy="1041761"/>
          </a:xfrm>
        </p:spPr>
        <p:txBody>
          <a:bodyPr/>
          <a:lstStyle/>
          <a:p>
            <a:r>
              <a:rPr kumimoji="1" lang="zh-CN" altLang="en-US" sz="4000" dirty="0"/>
              <a:t>基于</a:t>
            </a:r>
            <a:r>
              <a:rPr kumimoji="1" lang="en-US" altLang="zh-CN" sz="4000" dirty="0" err="1"/>
              <a:t>WebGIS</a:t>
            </a:r>
            <a:r>
              <a:rPr kumimoji="1" lang="zh-CN" altLang="en-US" sz="4000" dirty="0"/>
              <a:t>的校友交流平台设计与实现</a:t>
            </a:r>
          </a:p>
        </p:txBody>
      </p:sp>
      <p:sp>
        <p:nvSpPr>
          <p:cNvPr id="4" name="文本占位符 3"/>
          <p:cNvSpPr>
            <a:spLocks noGrp="1"/>
          </p:cNvSpPr>
          <p:nvPr>
            <p:ph type="body" sz="quarter" idx="15"/>
          </p:nvPr>
        </p:nvSpPr>
        <p:spPr>
          <a:xfrm>
            <a:off x="4193406" y="3985338"/>
            <a:ext cx="4026362" cy="1520727"/>
          </a:xfrm>
        </p:spPr>
        <p:txBody>
          <a:bodyPr/>
          <a:lstStyle/>
          <a:p>
            <a:r>
              <a:rPr kumimoji="1" lang="zh-CN" altLang="en-US" sz="3200" dirty="0"/>
              <a:t>答辩人：刘冬冬</a:t>
            </a:r>
          </a:p>
          <a:p>
            <a:r>
              <a:rPr kumimoji="1" lang="zh-CN" altLang="en-US" sz="3200" dirty="0"/>
              <a:t>指导老师：方新</a:t>
            </a:r>
          </a:p>
        </p:txBody>
      </p:sp>
    </p:spTree>
    <p:extLst>
      <p:ext uri="{BB962C8B-B14F-4D97-AF65-F5344CB8AC3E}">
        <p14:creationId xmlns:p14="http://schemas.microsoft.com/office/powerpoint/2010/main" val="637760029"/>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a:t>
            </a:r>
            <a:r>
              <a:rPr kumimoji="1" lang="zh-CN" altLang="en-US" dirty="0"/>
              <a:t> 研究方法</a:t>
            </a:r>
            <a:r>
              <a:rPr kumimoji="1" lang="en-US" altLang="zh-CN" dirty="0"/>
              <a:t>-</a:t>
            </a:r>
            <a:r>
              <a:rPr kumimoji="1" lang="zh-CN" altLang="en-US" dirty="0"/>
              <a:t>地图服务架构</a:t>
            </a:r>
          </a:p>
        </p:txBody>
      </p:sp>
      <p:sp>
        <p:nvSpPr>
          <p:cNvPr id="9" name="文本框 8">
            <a:extLst>
              <a:ext uri="{FF2B5EF4-FFF2-40B4-BE49-F238E27FC236}">
                <a16:creationId xmlns:a16="http://schemas.microsoft.com/office/drawing/2014/main" id="{E833DECA-FB97-4ED4-A170-CB336B25660B}"/>
              </a:ext>
            </a:extLst>
          </p:cNvPr>
          <p:cNvSpPr txBox="1"/>
          <p:nvPr/>
        </p:nvSpPr>
        <p:spPr>
          <a:xfrm>
            <a:off x="3048000" y="3244334"/>
            <a:ext cx="6096000" cy="369332"/>
          </a:xfrm>
          <a:prstGeom prst="rect">
            <a:avLst/>
          </a:prstGeom>
          <a:noFill/>
        </p:spPr>
        <p:txBody>
          <a:bodyPr wrap="square">
            <a:spAutoFit/>
          </a:bodyPr>
          <a:lstStyle/>
          <a:p>
            <a:r>
              <a:rPr lang="zh-CN" altLang="en-US" dirty="0"/>
              <a:t> </a:t>
            </a:r>
          </a:p>
        </p:txBody>
      </p:sp>
      <p:pic>
        <p:nvPicPr>
          <p:cNvPr id="4" name="图片 3">
            <a:extLst>
              <a:ext uri="{FF2B5EF4-FFF2-40B4-BE49-F238E27FC236}">
                <a16:creationId xmlns:a16="http://schemas.microsoft.com/office/drawing/2014/main" id="{1655BF4B-655F-4B8E-8B2A-2A9E4E021ACB}"/>
              </a:ext>
            </a:extLst>
          </p:cNvPr>
          <p:cNvPicPr>
            <a:picLocks noChangeAspect="1"/>
          </p:cNvPicPr>
          <p:nvPr/>
        </p:nvPicPr>
        <p:blipFill>
          <a:blip r:embed="rId2"/>
          <a:stretch>
            <a:fillRect/>
          </a:stretch>
        </p:blipFill>
        <p:spPr>
          <a:xfrm>
            <a:off x="2023946" y="1254945"/>
            <a:ext cx="8144108" cy="5457943"/>
          </a:xfrm>
          <a:prstGeom prst="rect">
            <a:avLst/>
          </a:prstGeom>
        </p:spPr>
      </p:pic>
    </p:spTree>
    <p:extLst>
      <p:ext uri="{BB962C8B-B14F-4D97-AF65-F5344CB8AC3E}">
        <p14:creationId xmlns:p14="http://schemas.microsoft.com/office/powerpoint/2010/main" val="27169571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05</a:t>
            </a:r>
            <a:r>
              <a:rPr kumimoji="1" lang="zh-CN" altLang="en-US" dirty="0"/>
              <a:t> 论文结构</a:t>
            </a:r>
          </a:p>
        </p:txBody>
      </p:sp>
      <p:sp>
        <p:nvSpPr>
          <p:cNvPr id="3" name="文本框 2">
            <a:extLst>
              <a:ext uri="{FF2B5EF4-FFF2-40B4-BE49-F238E27FC236}">
                <a16:creationId xmlns:a16="http://schemas.microsoft.com/office/drawing/2014/main" id="{684F6E3E-27A7-41E6-A1A7-CA7FA24DBA1B}"/>
              </a:ext>
            </a:extLst>
          </p:cNvPr>
          <p:cNvSpPr txBox="1"/>
          <p:nvPr/>
        </p:nvSpPr>
        <p:spPr>
          <a:xfrm>
            <a:off x="2320771" y="1172504"/>
            <a:ext cx="2880532" cy="5632311"/>
          </a:xfrm>
          <a:prstGeom prst="rect">
            <a:avLst/>
          </a:prstGeom>
          <a:noFill/>
        </p:spPr>
        <p:txBody>
          <a:bodyPr wrap="none" rtlCol="0">
            <a:spAutoFit/>
          </a:bodyPr>
          <a:lstStyle/>
          <a:p>
            <a:r>
              <a:rPr lang="en-US" altLang="zh-CN" dirty="0"/>
              <a:t> 1.</a:t>
            </a:r>
            <a:r>
              <a:rPr lang="zh-CN" altLang="en-US" dirty="0"/>
              <a:t>绪论</a:t>
            </a:r>
            <a:endParaRPr lang="en-US" altLang="zh-CN" dirty="0"/>
          </a:p>
          <a:p>
            <a:r>
              <a:rPr lang="en-US" altLang="zh-CN" dirty="0"/>
              <a:t>     1.1</a:t>
            </a:r>
            <a:r>
              <a:rPr lang="zh-CN" altLang="en-US" dirty="0"/>
              <a:t>背景和意义</a:t>
            </a:r>
            <a:endParaRPr lang="en-US" altLang="zh-CN" dirty="0"/>
          </a:p>
          <a:p>
            <a:r>
              <a:rPr lang="en-US" altLang="zh-CN" dirty="0"/>
              <a:t>     1.2</a:t>
            </a:r>
            <a:r>
              <a:rPr lang="zh-CN" altLang="en-US" dirty="0"/>
              <a:t>国内外研究现状</a:t>
            </a:r>
            <a:endParaRPr lang="en-US" altLang="zh-CN" dirty="0"/>
          </a:p>
          <a:p>
            <a:r>
              <a:rPr lang="en-US" altLang="zh-CN" dirty="0"/>
              <a:t> 2.</a:t>
            </a:r>
            <a:r>
              <a:rPr lang="zh-CN" altLang="en-US" dirty="0"/>
              <a:t>系统需求分析</a:t>
            </a:r>
            <a:endParaRPr lang="en-US" altLang="zh-CN" dirty="0"/>
          </a:p>
          <a:p>
            <a:r>
              <a:rPr lang="en-US" altLang="zh-CN" dirty="0"/>
              <a:t>     2.1</a:t>
            </a:r>
            <a:r>
              <a:rPr lang="zh-CN" altLang="en-US" dirty="0"/>
              <a:t>可行性分析</a:t>
            </a:r>
            <a:endParaRPr lang="en-US" altLang="zh-CN" dirty="0"/>
          </a:p>
          <a:p>
            <a:r>
              <a:rPr lang="en-US" altLang="zh-CN" dirty="0"/>
              <a:t>     2.2</a:t>
            </a:r>
            <a:r>
              <a:rPr lang="zh-CN" altLang="en-US" dirty="0"/>
              <a:t>功能分析</a:t>
            </a:r>
            <a:endParaRPr lang="en-US" altLang="zh-CN" dirty="0"/>
          </a:p>
          <a:p>
            <a:r>
              <a:rPr lang="en-US" altLang="zh-CN" dirty="0"/>
              <a:t> 3.</a:t>
            </a:r>
            <a:r>
              <a:rPr lang="zh-CN" altLang="en-US" dirty="0"/>
              <a:t>系统开发工具和技术</a:t>
            </a:r>
            <a:endParaRPr lang="en-US" altLang="zh-CN" dirty="0"/>
          </a:p>
          <a:p>
            <a:r>
              <a:rPr lang="en-US" altLang="zh-CN" dirty="0"/>
              <a:t>     3.1</a:t>
            </a:r>
            <a:r>
              <a:rPr lang="zh-CN" altLang="en-US" dirty="0"/>
              <a:t>前端技术</a:t>
            </a:r>
            <a:endParaRPr lang="en-US" altLang="zh-CN" dirty="0"/>
          </a:p>
          <a:p>
            <a:r>
              <a:rPr lang="en-US" altLang="zh-CN" dirty="0"/>
              <a:t>        3.1.1html</a:t>
            </a:r>
            <a:r>
              <a:rPr lang="zh-CN" altLang="en-US" dirty="0"/>
              <a:t>简介</a:t>
            </a:r>
            <a:endParaRPr lang="en-US" altLang="zh-CN" dirty="0"/>
          </a:p>
          <a:p>
            <a:r>
              <a:rPr lang="en-US" altLang="zh-CN" dirty="0"/>
              <a:t>        3.1.2jquery</a:t>
            </a:r>
            <a:r>
              <a:rPr lang="zh-CN" altLang="en-US" dirty="0"/>
              <a:t>简介</a:t>
            </a:r>
            <a:endParaRPr lang="en-US" altLang="zh-CN" dirty="0"/>
          </a:p>
          <a:p>
            <a:r>
              <a:rPr lang="en-US" altLang="zh-CN" dirty="0"/>
              <a:t>        3.1.4bootstrap</a:t>
            </a:r>
            <a:r>
              <a:rPr lang="zh-CN" altLang="en-US" dirty="0"/>
              <a:t>简介</a:t>
            </a:r>
            <a:endParaRPr lang="en-US" altLang="zh-CN" dirty="0"/>
          </a:p>
          <a:p>
            <a:r>
              <a:rPr lang="zh-CN" altLang="en-US" dirty="0"/>
              <a:t>      </a:t>
            </a:r>
            <a:r>
              <a:rPr lang="en-US" altLang="zh-CN" dirty="0"/>
              <a:t>3.2</a:t>
            </a:r>
            <a:r>
              <a:rPr lang="zh-CN" altLang="en-US" dirty="0"/>
              <a:t>后端技术</a:t>
            </a:r>
            <a:endParaRPr lang="en-US" altLang="zh-CN" dirty="0"/>
          </a:p>
          <a:p>
            <a:r>
              <a:rPr lang="en-US" altLang="zh-CN" dirty="0"/>
              <a:t>        3.2.1java</a:t>
            </a:r>
            <a:r>
              <a:rPr lang="zh-CN" altLang="en-US" dirty="0"/>
              <a:t>技术</a:t>
            </a:r>
            <a:endParaRPr lang="en-US" altLang="zh-CN" dirty="0"/>
          </a:p>
          <a:p>
            <a:r>
              <a:rPr lang="en-US" altLang="zh-CN" dirty="0"/>
              <a:t>        3.2.2mvc</a:t>
            </a:r>
            <a:r>
              <a:rPr lang="zh-CN" altLang="en-US" dirty="0"/>
              <a:t>框架</a:t>
            </a:r>
            <a:endParaRPr lang="en-US" altLang="zh-CN" dirty="0"/>
          </a:p>
          <a:p>
            <a:r>
              <a:rPr lang="en-US" altLang="zh-CN" dirty="0"/>
              <a:t>        3.2.3mybatis</a:t>
            </a:r>
            <a:r>
              <a:rPr lang="zh-CN" altLang="en-US" dirty="0"/>
              <a:t>框架</a:t>
            </a:r>
            <a:endParaRPr lang="en-US" altLang="zh-CN" dirty="0"/>
          </a:p>
          <a:p>
            <a:r>
              <a:rPr lang="en-US" altLang="zh-CN" dirty="0"/>
              <a:t>        3.2.4mysql</a:t>
            </a:r>
            <a:r>
              <a:rPr lang="zh-CN" altLang="en-US" dirty="0"/>
              <a:t>简介</a:t>
            </a:r>
            <a:endParaRPr lang="en-US" altLang="zh-CN" dirty="0"/>
          </a:p>
          <a:p>
            <a:r>
              <a:rPr lang="en-US" altLang="zh-CN" dirty="0"/>
              <a:t>        3.2.5B/S</a:t>
            </a:r>
            <a:r>
              <a:rPr lang="zh-CN" altLang="en-US" dirty="0"/>
              <a:t>系统结构</a:t>
            </a:r>
            <a:endParaRPr lang="en-US" altLang="zh-CN" dirty="0"/>
          </a:p>
          <a:p>
            <a:r>
              <a:rPr lang="en-US" altLang="zh-CN" dirty="0"/>
              <a:t>        3.2.6geoserver</a:t>
            </a:r>
            <a:r>
              <a:rPr lang="zh-CN" altLang="en-US" dirty="0"/>
              <a:t>简介</a:t>
            </a:r>
            <a:endParaRPr lang="en-US" altLang="zh-CN" dirty="0"/>
          </a:p>
          <a:p>
            <a:r>
              <a:rPr lang="en-US" altLang="zh-CN" dirty="0"/>
              <a:t>        3.2.7postgresql</a:t>
            </a:r>
            <a:r>
              <a:rPr lang="zh-CN" altLang="en-US" dirty="0"/>
              <a:t>简介</a:t>
            </a:r>
            <a:endParaRPr lang="en-US" altLang="zh-CN" dirty="0"/>
          </a:p>
          <a:p>
            <a:endParaRPr lang="en-US" altLang="zh-CN" dirty="0"/>
          </a:p>
        </p:txBody>
      </p:sp>
      <p:sp>
        <p:nvSpPr>
          <p:cNvPr id="4" name="文本框 3">
            <a:extLst>
              <a:ext uri="{FF2B5EF4-FFF2-40B4-BE49-F238E27FC236}">
                <a16:creationId xmlns:a16="http://schemas.microsoft.com/office/drawing/2014/main" id="{019ED61B-7FB7-4B7D-B6D9-6B43F5E6E6F3}"/>
              </a:ext>
            </a:extLst>
          </p:cNvPr>
          <p:cNvSpPr txBox="1"/>
          <p:nvPr/>
        </p:nvSpPr>
        <p:spPr>
          <a:xfrm>
            <a:off x="6950756" y="1168606"/>
            <a:ext cx="3098925" cy="5909310"/>
          </a:xfrm>
          <a:prstGeom prst="rect">
            <a:avLst/>
          </a:prstGeom>
          <a:noFill/>
        </p:spPr>
        <p:txBody>
          <a:bodyPr wrap="none" rtlCol="0">
            <a:spAutoFit/>
          </a:bodyPr>
          <a:lstStyle/>
          <a:p>
            <a:r>
              <a:rPr lang="en-US" altLang="zh-CN" dirty="0"/>
              <a:t> 4.</a:t>
            </a:r>
            <a:r>
              <a:rPr lang="zh-CN" altLang="en-US" dirty="0"/>
              <a:t>概要设计</a:t>
            </a:r>
            <a:endParaRPr lang="en-US" altLang="zh-CN" dirty="0"/>
          </a:p>
          <a:p>
            <a:r>
              <a:rPr lang="en-US" altLang="zh-CN" dirty="0"/>
              <a:t>     4.1</a:t>
            </a:r>
            <a:r>
              <a:rPr lang="zh-CN" altLang="en-US" dirty="0"/>
              <a:t>功能设计</a:t>
            </a:r>
            <a:endParaRPr lang="en-US" altLang="zh-CN" dirty="0"/>
          </a:p>
          <a:p>
            <a:r>
              <a:rPr lang="en-US" altLang="zh-CN" dirty="0"/>
              <a:t>     4.2</a:t>
            </a:r>
            <a:r>
              <a:rPr lang="zh-CN" altLang="en-US" dirty="0"/>
              <a:t>界面设计</a:t>
            </a:r>
            <a:endParaRPr lang="en-US" altLang="zh-CN" dirty="0"/>
          </a:p>
          <a:p>
            <a:r>
              <a:rPr lang="en-US" altLang="zh-CN" dirty="0"/>
              <a:t>     4.3</a:t>
            </a:r>
            <a:r>
              <a:rPr lang="zh-CN" altLang="en-US" dirty="0"/>
              <a:t>数据库设计</a:t>
            </a:r>
            <a:endParaRPr lang="en-US" altLang="zh-CN" dirty="0"/>
          </a:p>
          <a:p>
            <a:r>
              <a:rPr lang="en-US" altLang="zh-CN" dirty="0"/>
              <a:t>        4.3.1E-R</a:t>
            </a:r>
            <a:r>
              <a:rPr lang="zh-CN" altLang="en-US" dirty="0"/>
              <a:t>图</a:t>
            </a:r>
            <a:endParaRPr lang="en-US" altLang="zh-CN" dirty="0"/>
          </a:p>
          <a:p>
            <a:r>
              <a:rPr lang="en-US" altLang="zh-CN" dirty="0"/>
              <a:t>        4.3.2</a:t>
            </a:r>
            <a:r>
              <a:rPr lang="zh-CN" altLang="en-US" dirty="0"/>
              <a:t>数据库具体表设计</a:t>
            </a:r>
            <a:endParaRPr lang="en-US" altLang="zh-CN" dirty="0"/>
          </a:p>
          <a:p>
            <a:r>
              <a:rPr lang="en-US" altLang="zh-CN" dirty="0"/>
              <a:t> 5.</a:t>
            </a:r>
            <a:r>
              <a:rPr lang="zh-CN" altLang="en-US" dirty="0"/>
              <a:t>系统详细设计与实现</a:t>
            </a:r>
            <a:endParaRPr lang="en-US" altLang="zh-CN" dirty="0"/>
          </a:p>
          <a:p>
            <a:r>
              <a:rPr lang="en-US" altLang="zh-CN" dirty="0"/>
              <a:t>     5.1</a:t>
            </a:r>
            <a:r>
              <a:rPr lang="zh-CN" altLang="en-US" dirty="0"/>
              <a:t>登陆模块</a:t>
            </a:r>
            <a:endParaRPr lang="en-US" altLang="zh-CN" dirty="0"/>
          </a:p>
          <a:p>
            <a:r>
              <a:rPr lang="en-US" altLang="zh-CN" dirty="0"/>
              <a:t>     5.2</a:t>
            </a:r>
            <a:r>
              <a:rPr lang="zh-CN" altLang="en-US" dirty="0"/>
              <a:t>新闻中心</a:t>
            </a:r>
            <a:endParaRPr lang="en-US" altLang="zh-CN" dirty="0"/>
          </a:p>
          <a:p>
            <a:r>
              <a:rPr lang="en-US" altLang="zh-CN" dirty="0"/>
              <a:t>     5.3</a:t>
            </a:r>
            <a:r>
              <a:rPr lang="zh-CN" altLang="en-US" dirty="0"/>
              <a:t>班级录</a:t>
            </a:r>
            <a:endParaRPr lang="en-US" altLang="zh-CN" dirty="0"/>
          </a:p>
          <a:p>
            <a:r>
              <a:rPr lang="en-US" altLang="zh-CN" dirty="0"/>
              <a:t>     5.4</a:t>
            </a:r>
            <a:r>
              <a:rPr lang="zh-CN" altLang="en-US" dirty="0"/>
              <a:t>校友地图</a:t>
            </a:r>
            <a:endParaRPr lang="en-US" altLang="zh-CN" dirty="0"/>
          </a:p>
          <a:p>
            <a:r>
              <a:rPr lang="en-US" altLang="zh-CN" dirty="0"/>
              <a:t>     5.5</a:t>
            </a:r>
            <a:r>
              <a:rPr lang="zh-CN" altLang="en-US" dirty="0"/>
              <a:t>校友捐赠</a:t>
            </a:r>
            <a:endParaRPr lang="en-US" altLang="zh-CN" dirty="0"/>
          </a:p>
          <a:p>
            <a:r>
              <a:rPr lang="en-US" altLang="zh-CN" dirty="0"/>
              <a:t>     5.6</a:t>
            </a:r>
            <a:r>
              <a:rPr lang="zh-CN" altLang="en-US" dirty="0"/>
              <a:t>校友招聘</a:t>
            </a:r>
            <a:endParaRPr lang="en-US" altLang="zh-CN" dirty="0"/>
          </a:p>
          <a:p>
            <a:r>
              <a:rPr lang="en-US" altLang="zh-CN" dirty="0"/>
              <a:t>     5.7</a:t>
            </a:r>
            <a:r>
              <a:rPr lang="zh-CN" altLang="en-US" dirty="0"/>
              <a:t>校友论坛</a:t>
            </a:r>
            <a:endParaRPr lang="en-US" altLang="zh-CN" dirty="0"/>
          </a:p>
          <a:p>
            <a:r>
              <a:rPr lang="en-US" altLang="zh-CN" dirty="0"/>
              <a:t>     5.8</a:t>
            </a:r>
            <a:r>
              <a:rPr lang="zh-CN" altLang="en-US" dirty="0"/>
              <a:t>实时聊天</a:t>
            </a:r>
            <a:endParaRPr lang="en-US" altLang="zh-CN" dirty="0"/>
          </a:p>
          <a:p>
            <a:r>
              <a:rPr lang="en-US" altLang="zh-CN" dirty="0"/>
              <a:t> 6.</a:t>
            </a:r>
            <a:r>
              <a:rPr lang="zh-CN" altLang="en-US" dirty="0"/>
              <a:t>系统测试</a:t>
            </a:r>
            <a:endParaRPr lang="en-US" altLang="zh-CN" dirty="0"/>
          </a:p>
          <a:p>
            <a:r>
              <a:rPr lang="en-US" altLang="zh-CN" dirty="0"/>
              <a:t>     6.1</a:t>
            </a:r>
            <a:r>
              <a:rPr lang="zh-CN" altLang="en-US" dirty="0"/>
              <a:t>白盒测试</a:t>
            </a:r>
            <a:endParaRPr lang="en-US" altLang="zh-CN" dirty="0"/>
          </a:p>
          <a:p>
            <a:r>
              <a:rPr lang="en-US" altLang="zh-CN" dirty="0"/>
              <a:t>     6.2</a:t>
            </a:r>
            <a:r>
              <a:rPr lang="zh-CN" altLang="en-US" dirty="0"/>
              <a:t>黑盒测试</a:t>
            </a:r>
            <a:endParaRPr lang="en-US" altLang="zh-CN" dirty="0"/>
          </a:p>
          <a:p>
            <a:r>
              <a:rPr lang="en-US" altLang="zh-CN" dirty="0"/>
              <a:t> 7.</a:t>
            </a:r>
            <a:r>
              <a:rPr lang="zh-CN" altLang="en-US" dirty="0"/>
              <a:t>总结</a:t>
            </a:r>
            <a:endParaRPr lang="en-US" altLang="zh-CN" dirty="0"/>
          </a:p>
          <a:p>
            <a:r>
              <a:rPr lang="en-US" altLang="zh-CN" dirty="0"/>
              <a:t>     7.1</a:t>
            </a:r>
            <a:r>
              <a:rPr lang="zh-CN" altLang="en-US" dirty="0"/>
              <a:t>参考文献</a:t>
            </a:r>
            <a:endParaRPr lang="en-US" altLang="zh-CN" dirty="0"/>
          </a:p>
          <a:p>
            <a:endParaRPr lang="zh-CN" altLang="en-US" dirty="0"/>
          </a:p>
        </p:txBody>
      </p:sp>
    </p:spTree>
    <p:extLst>
      <p:ext uri="{BB962C8B-B14F-4D97-AF65-F5344CB8AC3E}">
        <p14:creationId xmlns:p14="http://schemas.microsoft.com/office/powerpoint/2010/main" val="82540723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5024284" y="2959510"/>
            <a:ext cx="2143432" cy="1130710"/>
          </a:xfrm>
        </p:spPr>
        <p:txBody>
          <a:bodyPr/>
          <a:lstStyle/>
          <a:p>
            <a:r>
              <a:rPr kumimoji="1" lang="zh-CN" altLang="en-US" sz="6000" dirty="0"/>
              <a:t>谢谢！</a:t>
            </a:r>
          </a:p>
        </p:txBody>
      </p:sp>
    </p:spTree>
    <p:extLst>
      <p:ext uri="{BB962C8B-B14F-4D97-AF65-F5344CB8AC3E}">
        <p14:creationId xmlns:p14="http://schemas.microsoft.com/office/powerpoint/2010/main" val="1307063098"/>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研究意义</a:t>
            </a:r>
          </a:p>
        </p:txBody>
      </p:sp>
      <p:sp>
        <p:nvSpPr>
          <p:cNvPr id="3" name="矩形 2"/>
          <p:cNvSpPr/>
          <p:nvPr/>
        </p:nvSpPr>
        <p:spPr>
          <a:xfrm flipV="1">
            <a:off x="1645938" y="2258718"/>
            <a:ext cx="765739"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8"/>
          <p:cNvSpPr txBox="1"/>
          <p:nvPr/>
        </p:nvSpPr>
        <p:spPr>
          <a:xfrm>
            <a:off x="2401779" y="2751160"/>
            <a:ext cx="3897130" cy="2446182"/>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400" dirty="0">
                <a:solidFill>
                  <a:schemeClr val="tx1">
                    <a:lumMod val="75000"/>
                    <a:lumOff val="25000"/>
                  </a:schemeClr>
                </a:solidFill>
                <a:latin typeface="+mn-ea"/>
              </a:rPr>
              <a:t>1</a:t>
            </a:r>
            <a:r>
              <a:rPr lang="zh-CN" altLang="en-US" sz="2400" dirty="0">
                <a:solidFill>
                  <a:schemeClr val="tx1">
                    <a:lumMod val="75000"/>
                    <a:lumOff val="25000"/>
                  </a:schemeClr>
                </a:solidFill>
                <a:latin typeface="+mn-ea"/>
              </a:rPr>
              <a:t>、增进对母校的情感</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2</a:t>
            </a:r>
            <a:r>
              <a:rPr lang="zh-CN" altLang="en-US" sz="2400" dirty="0">
                <a:solidFill>
                  <a:schemeClr val="tx1">
                    <a:lumMod val="75000"/>
                    <a:lumOff val="25000"/>
                  </a:schemeClr>
                </a:solidFill>
                <a:latin typeface="+mn-ea"/>
              </a:rPr>
              <a:t>、增进同学们之间的情感</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3</a:t>
            </a:r>
            <a:r>
              <a:rPr lang="zh-CN" altLang="en-US" sz="2400" dirty="0">
                <a:solidFill>
                  <a:schemeClr val="tx1">
                    <a:lumMod val="75000"/>
                    <a:lumOff val="25000"/>
                  </a:schemeClr>
                </a:solidFill>
                <a:latin typeface="+mn-ea"/>
              </a:rPr>
              <a:t>、有利于高校发展</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4</a:t>
            </a:r>
            <a:r>
              <a:rPr lang="zh-CN" altLang="en-US" sz="2400" dirty="0">
                <a:solidFill>
                  <a:schemeClr val="tx1">
                    <a:lumMod val="75000"/>
                    <a:lumOff val="25000"/>
                  </a:schemeClr>
                </a:solidFill>
                <a:latin typeface="+mn-ea"/>
              </a:rPr>
              <a:t>、有利于利用重要的校友资源</a:t>
            </a:r>
            <a:endParaRPr lang="en-US" altLang="zh-CN" sz="2400" dirty="0">
              <a:solidFill>
                <a:schemeClr val="tx1">
                  <a:lumMod val="75000"/>
                  <a:lumOff val="25000"/>
                </a:schemeClr>
              </a:solidFill>
              <a:latin typeface="+mn-ea"/>
            </a:endParaRPr>
          </a:p>
        </p:txBody>
      </p:sp>
      <p:sp>
        <p:nvSpPr>
          <p:cNvPr id="5" name="矩形 4"/>
          <p:cNvSpPr/>
          <p:nvPr/>
        </p:nvSpPr>
        <p:spPr>
          <a:xfrm>
            <a:off x="2458007" y="2303879"/>
            <a:ext cx="1210588" cy="453457"/>
          </a:xfrm>
          <a:prstGeom prst="rect">
            <a:avLst/>
          </a:prstGeom>
        </p:spPr>
        <p:txBody>
          <a:bodyPr wrap="none">
            <a:spAutoFit/>
          </a:bodyPr>
          <a:lstStyle/>
          <a:p>
            <a:pPr lvl="0">
              <a:lnSpc>
                <a:spcPct val="130000"/>
              </a:lnSpc>
            </a:pPr>
            <a:r>
              <a:rPr lang="zh-CN" altLang="en-US" sz="2000" b="1" dirty="0">
                <a:solidFill>
                  <a:schemeClr val="accent1"/>
                </a:solidFill>
              </a:rPr>
              <a:t>理论意义</a:t>
            </a:r>
            <a:endParaRPr lang="en-US" altLang="zh-CN" sz="2000" b="1" dirty="0">
              <a:solidFill>
                <a:schemeClr val="accent1"/>
              </a:solidFill>
            </a:endParaRPr>
          </a:p>
        </p:txBody>
      </p:sp>
      <p:sp>
        <p:nvSpPr>
          <p:cNvPr id="6" name="矩形 5"/>
          <p:cNvSpPr/>
          <p:nvPr/>
        </p:nvSpPr>
        <p:spPr>
          <a:xfrm>
            <a:off x="1585531" y="2258718"/>
            <a:ext cx="816249" cy="892552"/>
          </a:xfrm>
          <a:prstGeom prst="rect">
            <a:avLst/>
          </a:prstGeom>
        </p:spPr>
        <p:txBody>
          <a:bodyPr wrap="none">
            <a:spAutoFit/>
          </a:bodyPr>
          <a:lstStyle/>
          <a:p>
            <a:pPr lvl="0">
              <a:lnSpc>
                <a:spcPct val="130000"/>
              </a:lnSpc>
            </a:pPr>
            <a:r>
              <a:rPr lang="en-US" altLang="zh-CN" sz="4000" b="1">
                <a:solidFill>
                  <a:schemeClr val="accent1"/>
                </a:solidFill>
              </a:rPr>
              <a:t>01</a:t>
            </a:r>
            <a:endParaRPr lang="en-US" altLang="zh-CN" sz="4000" b="1" dirty="0">
              <a:solidFill>
                <a:schemeClr val="accent1"/>
              </a:solidFill>
            </a:endParaRPr>
          </a:p>
        </p:txBody>
      </p:sp>
      <p:sp>
        <p:nvSpPr>
          <p:cNvPr id="9" name="矩形 8"/>
          <p:cNvSpPr/>
          <p:nvPr/>
        </p:nvSpPr>
        <p:spPr>
          <a:xfrm flipV="1">
            <a:off x="6298909" y="2258717"/>
            <a:ext cx="765739"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文本框 8"/>
          <p:cNvSpPr txBox="1"/>
          <p:nvPr/>
        </p:nvSpPr>
        <p:spPr>
          <a:xfrm>
            <a:off x="7054750" y="2751160"/>
            <a:ext cx="4715262" cy="292631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400" dirty="0">
                <a:solidFill>
                  <a:schemeClr val="tx1">
                    <a:lumMod val="75000"/>
                    <a:lumOff val="25000"/>
                  </a:schemeClr>
                </a:solidFill>
                <a:latin typeface="+mn-ea"/>
              </a:rPr>
              <a:t>1</a:t>
            </a:r>
            <a:r>
              <a:rPr lang="zh-CN" altLang="en-US" sz="2400" dirty="0">
                <a:solidFill>
                  <a:schemeClr val="tx1">
                    <a:lumMod val="75000"/>
                    <a:lumOff val="25000"/>
                  </a:schemeClr>
                </a:solidFill>
                <a:latin typeface="+mn-ea"/>
              </a:rPr>
              <a:t>、方便联系到已经毕业的同学</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2</a:t>
            </a:r>
            <a:r>
              <a:rPr lang="zh-CN" altLang="en-US" sz="2400" dirty="0">
                <a:solidFill>
                  <a:schemeClr val="tx1">
                    <a:lumMod val="75000"/>
                    <a:lumOff val="25000"/>
                  </a:schemeClr>
                </a:solidFill>
                <a:latin typeface="+mn-ea"/>
              </a:rPr>
              <a:t>、通过地图可以更直观的发现校友</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3</a:t>
            </a:r>
            <a:r>
              <a:rPr lang="zh-CN" altLang="en-US" sz="2400" dirty="0">
                <a:solidFill>
                  <a:schemeClr val="tx1">
                    <a:lumMod val="75000"/>
                    <a:lumOff val="25000"/>
                  </a:schemeClr>
                </a:solidFill>
                <a:latin typeface="+mn-ea"/>
              </a:rPr>
              <a:t>、方便学校对毕业生进行管理</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4</a:t>
            </a:r>
            <a:r>
              <a:rPr lang="zh-CN" altLang="en-US" sz="2400" dirty="0">
                <a:solidFill>
                  <a:schemeClr val="tx1">
                    <a:lumMod val="75000"/>
                    <a:lumOff val="25000"/>
                  </a:schemeClr>
                </a:solidFill>
                <a:latin typeface="+mn-ea"/>
              </a:rPr>
              <a:t>、通过毕业生来源和去向分析改善管理</a:t>
            </a:r>
          </a:p>
        </p:txBody>
      </p:sp>
      <p:sp>
        <p:nvSpPr>
          <p:cNvPr id="11" name="矩形 10"/>
          <p:cNvSpPr/>
          <p:nvPr/>
        </p:nvSpPr>
        <p:spPr>
          <a:xfrm>
            <a:off x="7110978" y="2303878"/>
            <a:ext cx="1221809" cy="453457"/>
          </a:xfrm>
          <a:prstGeom prst="rect">
            <a:avLst/>
          </a:prstGeom>
        </p:spPr>
        <p:txBody>
          <a:bodyPr wrap="none">
            <a:spAutoFit/>
          </a:bodyPr>
          <a:lstStyle/>
          <a:p>
            <a:pPr lvl="0">
              <a:lnSpc>
                <a:spcPct val="130000"/>
              </a:lnSpc>
            </a:pPr>
            <a:r>
              <a:rPr lang="zh-CN" altLang="en-US" sz="2000" b="1" dirty="0">
                <a:solidFill>
                  <a:schemeClr val="accent1">
                    <a:lumMod val="75000"/>
                  </a:schemeClr>
                </a:solidFill>
              </a:rPr>
              <a:t>实际意义</a:t>
            </a:r>
            <a:endParaRPr lang="en-US" altLang="zh-CN" sz="2000" b="1" dirty="0">
              <a:solidFill>
                <a:schemeClr val="accent1">
                  <a:lumMod val="75000"/>
                </a:schemeClr>
              </a:solidFill>
            </a:endParaRPr>
          </a:p>
        </p:txBody>
      </p:sp>
      <p:sp>
        <p:nvSpPr>
          <p:cNvPr id="12" name="矩形 11"/>
          <p:cNvSpPr/>
          <p:nvPr/>
        </p:nvSpPr>
        <p:spPr>
          <a:xfrm>
            <a:off x="6238502" y="2258717"/>
            <a:ext cx="816249" cy="892552"/>
          </a:xfrm>
          <a:prstGeom prst="rect">
            <a:avLst/>
          </a:prstGeom>
        </p:spPr>
        <p:txBody>
          <a:bodyPr wrap="none">
            <a:spAutoFit/>
          </a:bodyPr>
          <a:lstStyle/>
          <a:p>
            <a:pPr lvl="0">
              <a:lnSpc>
                <a:spcPct val="130000"/>
              </a:lnSpc>
            </a:pPr>
            <a:r>
              <a:rPr lang="en-US" altLang="zh-CN" sz="4000" b="1" dirty="0">
                <a:solidFill>
                  <a:schemeClr val="accent1">
                    <a:lumMod val="75000"/>
                  </a:schemeClr>
                </a:solidFill>
              </a:rPr>
              <a:t>02</a:t>
            </a:r>
          </a:p>
        </p:txBody>
      </p:sp>
    </p:spTree>
    <p:extLst>
      <p:ext uri="{BB962C8B-B14F-4D97-AF65-F5344CB8AC3E}">
        <p14:creationId xmlns:p14="http://schemas.microsoft.com/office/powerpoint/2010/main" val="83108359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 </a:t>
            </a:r>
            <a:r>
              <a:rPr kumimoji="1" lang="zh-CN" altLang="en-US" dirty="0"/>
              <a:t> 国内外研究动态</a:t>
            </a:r>
          </a:p>
        </p:txBody>
      </p:sp>
      <p:sp>
        <p:nvSpPr>
          <p:cNvPr id="3" name="矩形 2"/>
          <p:cNvSpPr/>
          <p:nvPr/>
        </p:nvSpPr>
        <p:spPr>
          <a:xfrm flipV="1">
            <a:off x="1016115" y="2214318"/>
            <a:ext cx="765739" cy="4571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框 8"/>
          <p:cNvSpPr txBox="1"/>
          <p:nvPr/>
        </p:nvSpPr>
        <p:spPr>
          <a:xfrm>
            <a:off x="1771956" y="2706759"/>
            <a:ext cx="4775668" cy="292631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400" dirty="0">
                <a:solidFill>
                  <a:schemeClr val="tx1">
                    <a:lumMod val="75000"/>
                    <a:lumOff val="25000"/>
                  </a:schemeClr>
                </a:solidFill>
                <a:latin typeface="+mn-ea"/>
              </a:rPr>
              <a:t>1</a:t>
            </a:r>
            <a:r>
              <a:rPr lang="zh-CN" altLang="en-US" sz="2400" dirty="0">
                <a:solidFill>
                  <a:schemeClr val="tx1">
                    <a:lumMod val="75000"/>
                    <a:lumOff val="25000"/>
                  </a:schemeClr>
                </a:solidFill>
                <a:latin typeface="+mn-ea"/>
              </a:rPr>
              <a:t>、国内逐渐重视校友平台的建设</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2</a:t>
            </a:r>
            <a:r>
              <a:rPr lang="zh-CN" altLang="en-US" sz="2400" dirty="0">
                <a:solidFill>
                  <a:schemeClr val="tx1">
                    <a:lumMod val="75000"/>
                    <a:lumOff val="25000"/>
                  </a:schemeClr>
                </a:solidFill>
                <a:latin typeface="+mn-ea"/>
              </a:rPr>
              <a:t>、存在一些高校创建校友平台较早，运用技术也相对较老，页面美观度不加，操作不便等缺点。</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3</a:t>
            </a:r>
            <a:r>
              <a:rPr lang="zh-CN" altLang="en-US" sz="2400" dirty="0">
                <a:solidFill>
                  <a:schemeClr val="tx1">
                    <a:lumMod val="75000"/>
                    <a:lumOff val="25000"/>
                  </a:schemeClr>
                </a:solidFill>
                <a:latin typeface="+mn-ea"/>
              </a:rPr>
              <a:t>、优点为功能众多，几乎包含了大多数校友平台应有的功能</a:t>
            </a:r>
            <a:endParaRPr lang="en-US" altLang="zh-CN" sz="2400" dirty="0">
              <a:solidFill>
                <a:schemeClr val="tx1">
                  <a:lumMod val="75000"/>
                  <a:lumOff val="25000"/>
                </a:schemeClr>
              </a:solidFill>
              <a:latin typeface="+mn-ea"/>
            </a:endParaRPr>
          </a:p>
        </p:txBody>
      </p:sp>
      <p:sp>
        <p:nvSpPr>
          <p:cNvPr id="5" name="矩形 4"/>
          <p:cNvSpPr/>
          <p:nvPr/>
        </p:nvSpPr>
        <p:spPr>
          <a:xfrm>
            <a:off x="1828184" y="2259479"/>
            <a:ext cx="1723549" cy="453457"/>
          </a:xfrm>
          <a:prstGeom prst="rect">
            <a:avLst/>
          </a:prstGeom>
        </p:spPr>
        <p:txBody>
          <a:bodyPr wrap="none">
            <a:spAutoFit/>
          </a:bodyPr>
          <a:lstStyle/>
          <a:p>
            <a:pPr lvl="0">
              <a:lnSpc>
                <a:spcPct val="130000"/>
              </a:lnSpc>
            </a:pPr>
            <a:r>
              <a:rPr lang="zh-CN" altLang="en-US" sz="2000" b="1" dirty="0">
                <a:solidFill>
                  <a:schemeClr val="accent1"/>
                </a:solidFill>
              </a:rPr>
              <a:t>国内研究动态</a:t>
            </a:r>
            <a:endParaRPr lang="en-US" altLang="zh-CN" sz="2000" b="1" dirty="0">
              <a:solidFill>
                <a:schemeClr val="accent1"/>
              </a:solidFill>
            </a:endParaRPr>
          </a:p>
        </p:txBody>
      </p:sp>
      <p:sp>
        <p:nvSpPr>
          <p:cNvPr id="6" name="矩形 5"/>
          <p:cNvSpPr/>
          <p:nvPr/>
        </p:nvSpPr>
        <p:spPr>
          <a:xfrm>
            <a:off x="955708" y="2214318"/>
            <a:ext cx="816249" cy="814582"/>
          </a:xfrm>
          <a:prstGeom prst="rect">
            <a:avLst/>
          </a:prstGeom>
        </p:spPr>
        <p:txBody>
          <a:bodyPr wrap="none">
            <a:spAutoFit/>
          </a:bodyPr>
          <a:lstStyle/>
          <a:p>
            <a:pPr lvl="0">
              <a:lnSpc>
                <a:spcPct val="130000"/>
              </a:lnSpc>
            </a:pPr>
            <a:r>
              <a:rPr lang="en-US" altLang="zh-CN" sz="4000" b="1" dirty="0">
                <a:solidFill>
                  <a:schemeClr val="accent1"/>
                </a:solidFill>
              </a:rPr>
              <a:t>03</a:t>
            </a:r>
          </a:p>
        </p:txBody>
      </p:sp>
      <p:sp>
        <p:nvSpPr>
          <p:cNvPr id="9" name="矩形 8"/>
          <p:cNvSpPr/>
          <p:nvPr/>
        </p:nvSpPr>
        <p:spPr>
          <a:xfrm flipV="1">
            <a:off x="6547624" y="2195036"/>
            <a:ext cx="765739" cy="45719"/>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文本框 8"/>
          <p:cNvSpPr txBox="1"/>
          <p:nvPr/>
        </p:nvSpPr>
        <p:spPr>
          <a:xfrm>
            <a:off x="7214974" y="2687479"/>
            <a:ext cx="4888535" cy="340644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nSpc>
                <a:spcPct val="130000"/>
              </a:lnSpc>
            </a:pPr>
            <a:r>
              <a:rPr lang="en-US" altLang="zh-CN" sz="2400" dirty="0">
                <a:solidFill>
                  <a:schemeClr val="tx1">
                    <a:lumMod val="75000"/>
                    <a:lumOff val="25000"/>
                  </a:schemeClr>
                </a:solidFill>
                <a:latin typeface="+mn-ea"/>
              </a:rPr>
              <a:t>1</a:t>
            </a:r>
            <a:r>
              <a:rPr lang="zh-CN" altLang="en-US" sz="2400" dirty="0">
                <a:solidFill>
                  <a:schemeClr val="tx1">
                    <a:lumMod val="75000"/>
                    <a:lumOff val="25000"/>
                  </a:schemeClr>
                </a:solidFill>
                <a:latin typeface="+mn-ea"/>
              </a:rPr>
              <a:t>、在国外世界上排名靠前，有着悠久历史的著名大学都十分重视对校友资源的开发与利用。</a:t>
            </a:r>
            <a:endParaRPr lang="en-US" altLang="zh-CN" sz="2400" dirty="0">
              <a:solidFill>
                <a:schemeClr val="tx1">
                  <a:lumMod val="75000"/>
                  <a:lumOff val="25000"/>
                </a:schemeClr>
              </a:solidFill>
              <a:latin typeface="+mn-ea"/>
            </a:endParaRPr>
          </a:p>
          <a:p>
            <a:pPr>
              <a:lnSpc>
                <a:spcPct val="130000"/>
              </a:lnSpc>
            </a:pPr>
            <a:r>
              <a:rPr lang="en-US" altLang="zh-CN" sz="2400" dirty="0">
                <a:solidFill>
                  <a:schemeClr val="tx1">
                    <a:lumMod val="75000"/>
                    <a:lumOff val="25000"/>
                  </a:schemeClr>
                </a:solidFill>
                <a:latin typeface="+mn-ea"/>
              </a:rPr>
              <a:t>2</a:t>
            </a:r>
            <a:r>
              <a:rPr lang="zh-CN" altLang="en-US" sz="2400" dirty="0">
                <a:solidFill>
                  <a:schemeClr val="tx1">
                    <a:lumMod val="75000"/>
                    <a:lumOff val="25000"/>
                  </a:schemeClr>
                </a:solidFill>
                <a:latin typeface="+mn-ea"/>
              </a:rPr>
              <a:t>、在计算机和网络技术发展早期，欧洲和美国的一些高校就已经把计算机和网络的相关技术应用到了对校友资源开发和研究的管理之中。</a:t>
            </a:r>
            <a:endParaRPr lang="en-US" altLang="zh-CN" sz="2400" dirty="0">
              <a:solidFill>
                <a:schemeClr val="tx1">
                  <a:lumMod val="75000"/>
                  <a:lumOff val="25000"/>
                </a:schemeClr>
              </a:solidFill>
              <a:latin typeface="+mn-ea"/>
            </a:endParaRPr>
          </a:p>
        </p:txBody>
      </p:sp>
      <p:sp>
        <p:nvSpPr>
          <p:cNvPr id="11" name="矩形 10"/>
          <p:cNvSpPr/>
          <p:nvPr/>
        </p:nvSpPr>
        <p:spPr>
          <a:xfrm>
            <a:off x="7359693" y="2240197"/>
            <a:ext cx="1723549" cy="453457"/>
          </a:xfrm>
          <a:prstGeom prst="rect">
            <a:avLst/>
          </a:prstGeom>
        </p:spPr>
        <p:txBody>
          <a:bodyPr wrap="none">
            <a:spAutoFit/>
          </a:bodyPr>
          <a:lstStyle/>
          <a:p>
            <a:pPr lvl="0">
              <a:lnSpc>
                <a:spcPct val="130000"/>
              </a:lnSpc>
            </a:pPr>
            <a:r>
              <a:rPr lang="zh-CN" altLang="en-US" sz="2000" b="1" dirty="0">
                <a:solidFill>
                  <a:schemeClr val="accent1">
                    <a:lumMod val="75000"/>
                  </a:schemeClr>
                </a:solidFill>
              </a:rPr>
              <a:t>国外研究动态</a:t>
            </a:r>
            <a:endParaRPr lang="en-US" altLang="zh-CN" sz="2000" b="1" dirty="0">
              <a:solidFill>
                <a:schemeClr val="accent1">
                  <a:lumMod val="75000"/>
                </a:schemeClr>
              </a:solidFill>
            </a:endParaRPr>
          </a:p>
        </p:txBody>
      </p:sp>
      <p:sp>
        <p:nvSpPr>
          <p:cNvPr id="12" name="矩形 11"/>
          <p:cNvSpPr/>
          <p:nvPr/>
        </p:nvSpPr>
        <p:spPr>
          <a:xfrm>
            <a:off x="6487217" y="2195036"/>
            <a:ext cx="816249" cy="814582"/>
          </a:xfrm>
          <a:prstGeom prst="rect">
            <a:avLst/>
          </a:prstGeom>
        </p:spPr>
        <p:txBody>
          <a:bodyPr wrap="none">
            <a:spAutoFit/>
          </a:bodyPr>
          <a:lstStyle/>
          <a:p>
            <a:pPr lvl="0">
              <a:lnSpc>
                <a:spcPct val="130000"/>
              </a:lnSpc>
            </a:pPr>
            <a:r>
              <a:rPr lang="en-US" altLang="zh-CN" sz="4000" b="1" dirty="0">
                <a:solidFill>
                  <a:schemeClr val="accent1">
                    <a:lumMod val="75000"/>
                  </a:schemeClr>
                </a:solidFill>
              </a:rPr>
              <a:t>04</a:t>
            </a:r>
          </a:p>
        </p:txBody>
      </p:sp>
      <p:pic>
        <p:nvPicPr>
          <p:cNvPr id="13" name="图片 12">
            <a:hlinkClick r:id="rId2"/>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20574" y="450314"/>
            <a:ext cx="1828800" cy="243840"/>
          </a:xfrm>
          <a:prstGeom prst="rect">
            <a:avLst/>
          </a:prstGeom>
        </p:spPr>
      </p:pic>
    </p:spTree>
    <p:extLst>
      <p:ext uri="{BB962C8B-B14F-4D97-AF65-F5344CB8AC3E}">
        <p14:creationId xmlns:p14="http://schemas.microsoft.com/office/powerpoint/2010/main" val="10728579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功能模块</a:t>
            </a:r>
          </a:p>
        </p:txBody>
      </p:sp>
      <p:pic>
        <p:nvPicPr>
          <p:cNvPr id="9" name="图片 8">
            <a:extLst>
              <a:ext uri="{FF2B5EF4-FFF2-40B4-BE49-F238E27FC236}">
                <a16:creationId xmlns:a16="http://schemas.microsoft.com/office/drawing/2014/main" id="{62DAE4E2-40E4-4D2C-8E05-D3FFA2EAF09D}"/>
              </a:ext>
            </a:extLst>
          </p:cNvPr>
          <p:cNvPicPr>
            <a:picLocks noChangeAspect="1"/>
          </p:cNvPicPr>
          <p:nvPr/>
        </p:nvPicPr>
        <p:blipFill rotWithShape="1">
          <a:blip r:embed="rId2"/>
          <a:srcRect t="6303" b="4249"/>
          <a:stretch/>
        </p:blipFill>
        <p:spPr>
          <a:xfrm>
            <a:off x="1563940" y="1265778"/>
            <a:ext cx="9064120" cy="5435589"/>
          </a:xfrm>
          <a:prstGeom prst="rect">
            <a:avLst/>
          </a:prstGeom>
        </p:spPr>
      </p:pic>
    </p:spTree>
    <p:extLst>
      <p:ext uri="{BB962C8B-B14F-4D97-AF65-F5344CB8AC3E}">
        <p14:creationId xmlns:p14="http://schemas.microsoft.com/office/powerpoint/2010/main" val="136561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03</a:t>
            </a:r>
            <a:r>
              <a:rPr kumimoji="1" lang="zh-CN" altLang="en-US" dirty="0"/>
              <a:t> 功能模块</a:t>
            </a:r>
          </a:p>
        </p:txBody>
      </p:sp>
      <p:pic>
        <p:nvPicPr>
          <p:cNvPr id="6" name="图片 5">
            <a:extLst>
              <a:ext uri="{FF2B5EF4-FFF2-40B4-BE49-F238E27FC236}">
                <a16:creationId xmlns:a16="http://schemas.microsoft.com/office/drawing/2014/main" id="{83A23F4E-D4C8-4CBC-9B39-F755FAFE8378}"/>
              </a:ext>
            </a:extLst>
          </p:cNvPr>
          <p:cNvPicPr>
            <a:picLocks noChangeAspect="1"/>
          </p:cNvPicPr>
          <p:nvPr/>
        </p:nvPicPr>
        <p:blipFill>
          <a:blip r:embed="rId2"/>
          <a:stretch>
            <a:fillRect/>
          </a:stretch>
        </p:blipFill>
        <p:spPr>
          <a:xfrm>
            <a:off x="0" y="1160263"/>
            <a:ext cx="12192000" cy="5697737"/>
          </a:xfrm>
          <a:prstGeom prst="rect">
            <a:avLst/>
          </a:prstGeom>
        </p:spPr>
      </p:pic>
    </p:spTree>
    <p:extLst>
      <p:ext uri="{BB962C8B-B14F-4D97-AF65-F5344CB8AC3E}">
        <p14:creationId xmlns:p14="http://schemas.microsoft.com/office/powerpoint/2010/main" val="39863216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a:t>
            </a:r>
            <a:r>
              <a:rPr kumimoji="1" lang="zh-CN" altLang="en-US" dirty="0"/>
              <a:t> 研究方法</a:t>
            </a:r>
          </a:p>
        </p:txBody>
      </p:sp>
      <p:sp>
        <p:nvSpPr>
          <p:cNvPr id="9" name="文本框 8">
            <a:extLst>
              <a:ext uri="{FF2B5EF4-FFF2-40B4-BE49-F238E27FC236}">
                <a16:creationId xmlns:a16="http://schemas.microsoft.com/office/drawing/2014/main" id="{E833DECA-FB97-4ED4-A170-CB336B25660B}"/>
              </a:ext>
            </a:extLst>
          </p:cNvPr>
          <p:cNvSpPr txBox="1"/>
          <p:nvPr/>
        </p:nvSpPr>
        <p:spPr>
          <a:xfrm>
            <a:off x="3048000" y="3244334"/>
            <a:ext cx="6096000" cy="369332"/>
          </a:xfrm>
          <a:prstGeom prst="rect">
            <a:avLst/>
          </a:prstGeom>
          <a:noFill/>
        </p:spPr>
        <p:txBody>
          <a:bodyPr wrap="square">
            <a:spAutoFit/>
          </a:bodyPr>
          <a:lstStyle/>
          <a:p>
            <a:r>
              <a:rPr lang="zh-CN" altLang="en-US" dirty="0"/>
              <a:t> </a:t>
            </a:r>
          </a:p>
        </p:txBody>
      </p:sp>
      <p:pic>
        <p:nvPicPr>
          <p:cNvPr id="7" name="图片 6">
            <a:extLst>
              <a:ext uri="{FF2B5EF4-FFF2-40B4-BE49-F238E27FC236}">
                <a16:creationId xmlns:a16="http://schemas.microsoft.com/office/drawing/2014/main" id="{64B55143-45AF-488F-B259-55B642053108}"/>
              </a:ext>
            </a:extLst>
          </p:cNvPr>
          <p:cNvPicPr>
            <a:picLocks noChangeAspect="1"/>
          </p:cNvPicPr>
          <p:nvPr/>
        </p:nvPicPr>
        <p:blipFill>
          <a:blip r:embed="rId2"/>
          <a:stretch>
            <a:fillRect/>
          </a:stretch>
        </p:blipFill>
        <p:spPr>
          <a:xfrm>
            <a:off x="125644" y="2349910"/>
            <a:ext cx="11778291" cy="2744329"/>
          </a:xfrm>
          <a:prstGeom prst="rect">
            <a:avLst/>
          </a:prstGeom>
        </p:spPr>
      </p:pic>
    </p:spTree>
    <p:extLst>
      <p:ext uri="{BB962C8B-B14F-4D97-AF65-F5344CB8AC3E}">
        <p14:creationId xmlns:p14="http://schemas.microsoft.com/office/powerpoint/2010/main" val="16167576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a:t>
            </a:r>
            <a:r>
              <a:rPr kumimoji="1" lang="zh-CN" altLang="en-US" dirty="0"/>
              <a:t> 研究方法</a:t>
            </a:r>
            <a:r>
              <a:rPr kumimoji="1" lang="en-US" altLang="zh-CN" dirty="0"/>
              <a:t>-</a:t>
            </a:r>
            <a:r>
              <a:rPr kumimoji="1" lang="zh-CN" altLang="en-US" dirty="0"/>
              <a:t>系统</a:t>
            </a:r>
            <a:r>
              <a:rPr kumimoji="1" lang="en-US" altLang="zh-CN" dirty="0"/>
              <a:t>B/S</a:t>
            </a:r>
            <a:r>
              <a:rPr kumimoji="1" lang="zh-CN" altLang="en-US" dirty="0"/>
              <a:t>架构</a:t>
            </a:r>
          </a:p>
        </p:txBody>
      </p:sp>
      <p:sp>
        <p:nvSpPr>
          <p:cNvPr id="9" name="文本框 8">
            <a:extLst>
              <a:ext uri="{FF2B5EF4-FFF2-40B4-BE49-F238E27FC236}">
                <a16:creationId xmlns:a16="http://schemas.microsoft.com/office/drawing/2014/main" id="{E833DECA-FB97-4ED4-A170-CB336B25660B}"/>
              </a:ext>
            </a:extLst>
          </p:cNvPr>
          <p:cNvSpPr txBox="1"/>
          <p:nvPr/>
        </p:nvSpPr>
        <p:spPr>
          <a:xfrm>
            <a:off x="3048000" y="3244334"/>
            <a:ext cx="6096000" cy="369332"/>
          </a:xfrm>
          <a:prstGeom prst="rect">
            <a:avLst/>
          </a:prstGeom>
          <a:noFill/>
        </p:spPr>
        <p:txBody>
          <a:bodyPr wrap="square">
            <a:spAutoFit/>
          </a:bodyPr>
          <a:lstStyle/>
          <a:p>
            <a:r>
              <a:rPr lang="zh-CN" altLang="en-US" dirty="0"/>
              <a:t> </a:t>
            </a:r>
          </a:p>
        </p:txBody>
      </p:sp>
      <p:pic>
        <p:nvPicPr>
          <p:cNvPr id="8" name="图片 7">
            <a:extLst>
              <a:ext uri="{FF2B5EF4-FFF2-40B4-BE49-F238E27FC236}">
                <a16:creationId xmlns:a16="http://schemas.microsoft.com/office/drawing/2014/main" id="{3A1F5CC1-A31E-4636-8345-A0C80400E3B7}"/>
              </a:ext>
            </a:extLst>
          </p:cNvPr>
          <p:cNvPicPr>
            <a:picLocks noChangeAspect="1"/>
          </p:cNvPicPr>
          <p:nvPr/>
        </p:nvPicPr>
        <p:blipFill>
          <a:blip r:embed="rId2"/>
          <a:stretch>
            <a:fillRect/>
          </a:stretch>
        </p:blipFill>
        <p:spPr>
          <a:xfrm>
            <a:off x="1991858" y="1227885"/>
            <a:ext cx="8208284" cy="5554701"/>
          </a:xfrm>
          <a:prstGeom prst="rect">
            <a:avLst/>
          </a:prstGeom>
        </p:spPr>
      </p:pic>
    </p:spTree>
    <p:extLst>
      <p:ext uri="{BB962C8B-B14F-4D97-AF65-F5344CB8AC3E}">
        <p14:creationId xmlns:p14="http://schemas.microsoft.com/office/powerpoint/2010/main" val="10243412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a:t>
            </a:r>
            <a:r>
              <a:rPr kumimoji="1" lang="zh-CN" altLang="en-US" dirty="0"/>
              <a:t> 研究方法</a:t>
            </a:r>
            <a:r>
              <a:rPr kumimoji="1" lang="en-US" altLang="zh-CN" dirty="0"/>
              <a:t>-</a:t>
            </a:r>
            <a:r>
              <a:rPr kumimoji="1" lang="zh-CN" altLang="en-US" dirty="0"/>
              <a:t>前端架构</a:t>
            </a:r>
          </a:p>
        </p:txBody>
      </p:sp>
      <p:sp>
        <p:nvSpPr>
          <p:cNvPr id="9" name="文本框 8">
            <a:extLst>
              <a:ext uri="{FF2B5EF4-FFF2-40B4-BE49-F238E27FC236}">
                <a16:creationId xmlns:a16="http://schemas.microsoft.com/office/drawing/2014/main" id="{E833DECA-FB97-4ED4-A170-CB336B25660B}"/>
              </a:ext>
            </a:extLst>
          </p:cNvPr>
          <p:cNvSpPr txBox="1"/>
          <p:nvPr/>
        </p:nvSpPr>
        <p:spPr>
          <a:xfrm>
            <a:off x="3048000" y="3244334"/>
            <a:ext cx="6096000" cy="369332"/>
          </a:xfrm>
          <a:prstGeom prst="rect">
            <a:avLst/>
          </a:prstGeom>
          <a:noFill/>
        </p:spPr>
        <p:txBody>
          <a:bodyPr wrap="square">
            <a:spAutoFit/>
          </a:bodyPr>
          <a:lstStyle/>
          <a:p>
            <a:r>
              <a:rPr lang="zh-CN" altLang="en-US" dirty="0"/>
              <a:t> </a:t>
            </a:r>
          </a:p>
        </p:txBody>
      </p:sp>
      <p:pic>
        <p:nvPicPr>
          <p:cNvPr id="4" name="图片 3">
            <a:extLst>
              <a:ext uri="{FF2B5EF4-FFF2-40B4-BE49-F238E27FC236}">
                <a16:creationId xmlns:a16="http://schemas.microsoft.com/office/drawing/2014/main" id="{7F81D043-3D78-498E-967E-FC218BE5A43B}"/>
              </a:ext>
            </a:extLst>
          </p:cNvPr>
          <p:cNvPicPr>
            <a:picLocks noChangeAspect="1"/>
          </p:cNvPicPr>
          <p:nvPr/>
        </p:nvPicPr>
        <p:blipFill>
          <a:blip r:embed="rId2"/>
          <a:stretch>
            <a:fillRect/>
          </a:stretch>
        </p:blipFill>
        <p:spPr>
          <a:xfrm>
            <a:off x="1866312" y="1302455"/>
            <a:ext cx="8459375" cy="5391690"/>
          </a:xfrm>
          <a:prstGeom prst="rect">
            <a:avLst/>
          </a:prstGeom>
        </p:spPr>
      </p:pic>
    </p:spTree>
    <p:extLst>
      <p:ext uri="{BB962C8B-B14F-4D97-AF65-F5344CB8AC3E}">
        <p14:creationId xmlns:p14="http://schemas.microsoft.com/office/powerpoint/2010/main" val="24974192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04</a:t>
            </a:r>
            <a:r>
              <a:rPr kumimoji="1" lang="zh-CN" altLang="en-US" dirty="0"/>
              <a:t> 研究方法</a:t>
            </a:r>
            <a:r>
              <a:rPr kumimoji="1" lang="en-US" altLang="zh-CN" dirty="0"/>
              <a:t>-</a:t>
            </a:r>
            <a:r>
              <a:rPr kumimoji="1" lang="zh-CN" altLang="en-US" dirty="0"/>
              <a:t>后端</a:t>
            </a:r>
            <a:r>
              <a:rPr kumimoji="1" lang="en-US" altLang="zh-CN" dirty="0"/>
              <a:t>SSM</a:t>
            </a:r>
            <a:r>
              <a:rPr kumimoji="1" lang="zh-CN" altLang="en-US" dirty="0"/>
              <a:t>架构</a:t>
            </a:r>
          </a:p>
        </p:txBody>
      </p:sp>
      <p:sp>
        <p:nvSpPr>
          <p:cNvPr id="9" name="文本框 8">
            <a:extLst>
              <a:ext uri="{FF2B5EF4-FFF2-40B4-BE49-F238E27FC236}">
                <a16:creationId xmlns:a16="http://schemas.microsoft.com/office/drawing/2014/main" id="{E833DECA-FB97-4ED4-A170-CB336B25660B}"/>
              </a:ext>
            </a:extLst>
          </p:cNvPr>
          <p:cNvSpPr txBox="1"/>
          <p:nvPr/>
        </p:nvSpPr>
        <p:spPr>
          <a:xfrm>
            <a:off x="3048000" y="3244334"/>
            <a:ext cx="6096000" cy="369332"/>
          </a:xfrm>
          <a:prstGeom prst="rect">
            <a:avLst/>
          </a:prstGeom>
          <a:noFill/>
        </p:spPr>
        <p:txBody>
          <a:bodyPr wrap="square">
            <a:spAutoFit/>
          </a:bodyPr>
          <a:lstStyle/>
          <a:p>
            <a:r>
              <a:rPr lang="zh-CN" altLang="en-US" dirty="0"/>
              <a:t> </a:t>
            </a:r>
          </a:p>
        </p:txBody>
      </p:sp>
      <p:pic>
        <p:nvPicPr>
          <p:cNvPr id="6" name="图片 5">
            <a:extLst>
              <a:ext uri="{FF2B5EF4-FFF2-40B4-BE49-F238E27FC236}">
                <a16:creationId xmlns:a16="http://schemas.microsoft.com/office/drawing/2014/main" id="{63CE6C25-A6AA-4C76-B375-2F71A8373014}"/>
              </a:ext>
            </a:extLst>
          </p:cNvPr>
          <p:cNvPicPr>
            <a:picLocks noChangeAspect="1"/>
          </p:cNvPicPr>
          <p:nvPr/>
        </p:nvPicPr>
        <p:blipFill>
          <a:blip r:embed="rId2"/>
          <a:stretch>
            <a:fillRect/>
          </a:stretch>
        </p:blipFill>
        <p:spPr>
          <a:xfrm>
            <a:off x="840808" y="1162041"/>
            <a:ext cx="10224457" cy="5437726"/>
          </a:xfrm>
          <a:prstGeom prst="rect">
            <a:avLst/>
          </a:prstGeom>
        </p:spPr>
      </p:pic>
    </p:spTree>
    <p:extLst>
      <p:ext uri="{BB962C8B-B14F-4D97-AF65-F5344CB8AC3E}">
        <p14:creationId xmlns:p14="http://schemas.microsoft.com/office/powerpoint/2010/main" val="30329810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1189</TotalTime>
  <Words>429</Words>
  <Application>Microsoft Office PowerPoint</Application>
  <PresentationFormat>宽屏</PresentationFormat>
  <Paragraphs>79</Paragraphs>
  <Slides>12</Slides>
  <Notes>0</Notes>
  <HiddenSlides>0</HiddenSlides>
  <MMClips>0</MMClips>
  <ScaleCrop>false</ScaleCrop>
  <HeadingPairs>
    <vt:vector size="6" baseType="variant">
      <vt:variant>
        <vt:lpstr>已用的字体</vt:lpstr>
      </vt:variant>
      <vt:variant>
        <vt:i4>5</vt:i4>
      </vt:variant>
      <vt:variant>
        <vt:lpstr>主题</vt:lpstr>
      </vt:variant>
      <vt:variant>
        <vt:i4>2</vt:i4>
      </vt:variant>
      <vt:variant>
        <vt:lpstr>幻灯片标题</vt:lpstr>
      </vt:variant>
      <vt:variant>
        <vt:i4>12</vt:i4>
      </vt:variant>
    </vt:vector>
  </HeadingPairs>
  <TitlesOfParts>
    <vt:vector size="19" baseType="lpstr">
      <vt:lpstr>Microsoft YaHei</vt:lpstr>
      <vt:lpstr>Microsoft YaHei</vt:lpstr>
      <vt:lpstr>Arial</vt:lpstr>
      <vt:lpstr>Century Gothic</vt:lpstr>
      <vt:lpstr>Segoe UI Light</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liu dongdong</cp:lastModifiedBy>
  <cp:revision>140</cp:revision>
  <dcterms:created xsi:type="dcterms:W3CDTF">2015-08-18T02:51:41Z</dcterms:created>
  <dcterms:modified xsi:type="dcterms:W3CDTF">2021-03-27T15:09:51Z</dcterms:modified>
  <cp:category/>
</cp:coreProperties>
</file>

<file path=docProps/thumbnail.jpeg>
</file>